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7" r:id="rId5"/>
    <p:sldId id="266" r:id="rId6"/>
    <p:sldId id="268" r:id="rId7"/>
    <p:sldId id="259" r:id="rId8"/>
    <p:sldId id="269" r:id="rId9"/>
    <p:sldId id="260" r:id="rId10"/>
    <p:sldId id="261" r:id="rId11"/>
    <p:sldId id="270" r:id="rId12"/>
    <p:sldId id="262" r:id="rId13"/>
    <p:sldId id="272" r:id="rId14"/>
    <p:sldId id="273" r:id="rId15"/>
    <p:sldId id="263" r:id="rId16"/>
    <p:sldId id="264" r:id="rId17"/>
    <p:sldId id="265" r:id="rId18"/>
    <p:sldId id="27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425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4824-66B6-4DEB-A2FB-199DAB47F1F1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F51C-880E-4525-AF1A-78178C4224D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25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cademy Engraved LET" pitchFamily="2" charset="0"/>
              </a:rPr>
              <a:t>ESPAÑOL SIGLO XXI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Academy Engraved LET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http://espanolsigloxxi.blogspot.com/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2512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AppData\Local\Microsoft\Windows\Temporary Internet Files\Content.IE5\BQ276EWY\MP9003168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3621042" cy="547260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480720"/>
          </a:xfrm>
        </p:spPr>
        <p:txBody>
          <a:bodyPr anchor="ctr"/>
          <a:lstStyle/>
          <a:p>
            <a:pPr>
              <a:buNone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(ella) + estar + 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cocinar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44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Está + cocin</a:t>
            </a:r>
            <a:r>
              <a:rPr lang="es-ES" sz="4000" strike="dblStrike" dirty="0" smtClean="0">
                <a:solidFill>
                  <a:srgbClr val="FF0000"/>
                </a:solidFill>
              </a:rPr>
              <a:t>ar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 + ando</a:t>
            </a:r>
          </a:p>
          <a:p>
            <a:pPr>
              <a:buNone/>
            </a:pPr>
            <a:endParaRPr lang="es-ES" strike="sngStrike" dirty="0" smtClean="0"/>
          </a:p>
          <a:p>
            <a:pPr>
              <a:buNone/>
            </a:pPr>
            <a:r>
              <a:rPr lang="es-ES" sz="5400" b="1" dirty="0" smtClean="0">
                <a:solidFill>
                  <a:srgbClr val="C00000"/>
                </a:solidFill>
              </a:rPr>
              <a:t>Está cocinando</a:t>
            </a:r>
          </a:p>
          <a:p>
            <a:pPr>
              <a:buNone/>
            </a:pPr>
            <a:r>
              <a:rPr lang="es-ES" b="1" dirty="0" smtClean="0">
                <a:solidFill>
                  <a:srgbClr val="002060"/>
                </a:solidFill>
              </a:rPr>
              <a:t>		</a:t>
            </a:r>
            <a:r>
              <a:rPr lang="es-ES" b="1" dirty="0" err="1" smtClean="0">
                <a:solidFill>
                  <a:srgbClr val="002060"/>
                </a:solidFill>
              </a:rPr>
              <a:t>She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is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cooking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Cerrar llave"/>
          <p:cNvSpPr/>
          <p:nvPr/>
        </p:nvSpPr>
        <p:spPr>
          <a:xfrm rot="5400000">
            <a:off x="1583668" y="-63388"/>
            <a:ext cx="288032" cy="309634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 rot="1814213">
            <a:off x="1200159" y="1648821"/>
            <a:ext cx="192372" cy="138629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rot="2012818">
            <a:off x="3823027" y="1225490"/>
            <a:ext cx="194896" cy="15456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entágono"/>
          <p:cNvSpPr/>
          <p:nvPr/>
        </p:nvSpPr>
        <p:spPr>
          <a:xfrm>
            <a:off x="395536" y="5373216"/>
            <a:ext cx="755576" cy="2880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/>
              <a:t>English</a:t>
            </a:r>
          </a:p>
        </p:txBody>
      </p:sp>
      <p:sp>
        <p:nvSpPr>
          <p:cNvPr id="8" name="7 Cerrar llave"/>
          <p:cNvSpPr/>
          <p:nvPr/>
        </p:nvSpPr>
        <p:spPr>
          <a:xfrm rot="16200000">
            <a:off x="3203848" y="1412776"/>
            <a:ext cx="432048" cy="331236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4852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anchor="ctr">
            <a:normAutofit fontScale="92500"/>
          </a:bodyPr>
          <a:lstStyle/>
          <a:p>
            <a:pPr marL="1435100" defTabSz="887413">
              <a:buFont typeface="Wingdings" pitchFamily="2" charset="2"/>
              <a:buChar char="q"/>
            </a:pPr>
            <a:r>
              <a:rPr lang="es-ES" dirty="0" smtClean="0"/>
              <a:t> Ahora responde las preguntas. 		</a:t>
            </a:r>
          </a:p>
          <a:p>
            <a:pPr marL="1435100" defTabSz="628650">
              <a:buFont typeface="Wingdings" pitchFamily="2" charset="2"/>
              <a:buChar char="q"/>
            </a:pPr>
            <a:r>
              <a:rPr lang="es-ES" dirty="0" smtClean="0"/>
              <a:t>Usa el verbo que aparece entre paréntesis.</a:t>
            </a:r>
          </a:p>
          <a:p>
            <a:pPr marL="1435100" defTabSz="628650">
              <a:buFont typeface="Wingdings" pitchFamily="2" charset="2"/>
              <a:buChar char="q"/>
            </a:pPr>
            <a:r>
              <a:rPr lang="es-ES" dirty="0" smtClean="0"/>
              <a:t>Habla antes de oír la respuesta correcta.</a:t>
            </a:r>
          </a:p>
          <a:p>
            <a:pPr marL="1435100" defTabSz="628650">
              <a:buNone/>
            </a:pPr>
            <a:endParaRPr lang="es-ES" dirty="0" smtClean="0"/>
          </a:p>
          <a:p>
            <a:pPr marL="1435100" defTabSz="628650">
              <a:buFont typeface="Wingdings" pitchFamily="2" charset="2"/>
              <a:buChar char="q"/>
            </a:pPr>
            <a:endParaRPr lang="es-ES" dirty="0" smtClean="0"/>
          </a:p>
          <a:p>
            <a:pPr marL="1435100" defTabSz="628650">
              <a:buFont typeface="Wingdings" pitchFamily="2" charset="2"/>
              <a:buChar char="q"/>
            </a:pPr>
            <a:r>
              <a:rPr lang="es-ES" dirty="0" err="1" smtClean="0"/>
              <a:t>Now</a:t>
            </a:r>
            <a:r>
              <a:rPr lang="es-ES" dirty="0" smtClean="0"/>
              <a:t>,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. </a:t>
            </a:r>
          </a:p>
          <a:p>
            <a:pPr marL="1435100" defTabSz="628650">
              <a:buFont typeface="Wingdings" pitchFamily="2" charset="2"/>
              <a:buChar char="q"/>
            </a:pPr>
            <a:r>
              <a:rPr lang="es-ES" dirty="0" smtClean="0"/>
              <a:t>Use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verb</a:t>
            </a:r>
            <a:r>
              <a:rPr lang="es-ES" dirty="0" smtClean="0"/>
              <a:t> in </a:t>
            </a:r>
            <a:r>
              <a:rPr lang="es-ES" dirty="0" err="1" smtClean="0"/>
              <a:t>brackets</a:t>
            </a:r>
            <a:endParaRPr lang="es-ES" dirty="0" smtClean="0"/>
          </a:p>
          <a:p>
            <a:pPr marL="1435100" defTabSz="628650">
              <a:buFont typeface="Wingdings" pitchFamily="2" charset="2"/>
              <a:buChar char="q"/>
            </a:pP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sure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speak</a:t>
            </a:r>
            <a:r>
              <a:rPr lang="es-ES" dirty="0" smtClean="0"/>
              <a:t> </a:t>
            </a:r>
            <a:r>
              <a:rPr lang="es-ES" dirty="0" err="1" smtClean="0"/>
              <a:t>before</a:t>
            </a:r>
            <a:r>
              <a:rPr lang="es-ES" dirty="0" smtClean="0"/>
              <a:t> I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Pentágono"/>
          <p:cNvSpPr/>
          <p:nvPr/>
        </p:nvSpPr>
        <p:spPr>
          <a:xfrm>
            <a:off x="0" y="1484784"/>
            <a:ext cx="1368152" cy="43204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Español</a:t>
            </a:r>
          </a:p>
        </p:txBody>
      </p:sp>
      <p:sp>
        <p:nvSpPr>
          <p:cNvPr id="5" name="4 Pentágono"/>
          <p:cNvSpPr/>
          <p:nvPr/>
        </p:nvSpPr>
        <p:spPr>
          <a:xfrm>
            <a:off x="0" y="4221088"/>
            <a:ext cx="1403648" cy="43204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English</a:t>
            </a:r>
          </a:p>
        </p:txBody>
      </p:sp>
    </p:spTree>
  </p:cSld>
  <p:clrMapOvr>
    <a:masterClrMapping/>
  </p:clrMapOvr>
  <p:transition spd="slow" advTm="95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AppData\Local\Microsoft\Windows\Temporary Internet Files\Content.IE5\VNU57T54\MP9004304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672408" cy="3672408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5904656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es-ES" sz="5400" dirty="0" smtClean="0"/>
              <a:t>¿Qué está haciendo el niño?</a:t>
            </a:r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r>
              <a:rPr lang="es-ES" sz="5400" dirty="0" smtClean="0">
                <a:solidFill>
                  <a:srgbClr val="C00000"/>
                </a:solidFill>
              </a:rPr>
              <a:t>(estudiar)</a:t>
            </a:r>
            <a:endParaRPr lang="es-E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446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6000" dirty="0" smtClean="0"/>
              <a:t>Está estudiando</a:t>
            </a:r>
            <a:endParaRPr lang="es-ES" sz="6000" dirty="0"/>
          </a:p>
        </p:txBody>
      </p:sp>
      <p:pic>
        <p:nvPicPr>
          <p:cNvPr id="4" name="Picture 2" descr="C:\Users\usuario\AppData\Local\Microsoft\Windows\Temporary Internet Files\Content.IE5\VNU57T54\MP9004304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128" y="0"/>
            <a:ext cx="4005064" cy="40050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61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 anchor="t">
            <a:normAutofit fontScale="90000"/>
          </a:bodyPr>
          <a:lstStyle/>
          <a:p>
            <a:r>
              <a:rPr lang="es-ES" sz="4800" dirty="0" smtClean="0">
                <a:latin typeface="+mn-lt"/>
                <a:ea typeface="+mn-ea"/>
                <a:cs typeface="+mn-cs"/>
              </a:rPr>
              <a:t>¿Qué está haciendo la mujer?</a:t>
            </a:r>
            <a:br>
              <a:rPr lang="es-ES" sz="4800" dirty="0" smtClean="0">
                <a:latin typeface="+mn-lt"/>
                <a:ea typeface="+mn-ea"/>
                <a:cs typeface="+mn-cs"/>
              </a:rPr>
            </a:br>
            <a:r>
              <a:rPr lang="es-ES" sz="4800" dirty="0" smtClean="0">
                <a:latin typeface="+mn-lt"/>
                <a:ea typeface="+mn-ea"/>
                <a:cs typeface="+mn-cs"/>
              </a:rPr>
              <a:t/>
            </a:r>
            <a:br>
              <a:rPr lang="es-ES" sz="4800" dirty="0" smtClean="0">
                <a:latin typeface="+mn-lt"/>
                <a:ea typeface="+mn-ea"/>
                <a:cs typeface="+mn-cs"/>
              </a:rPr>
            </a:br>
            <a:r>
              <a:rPr lang="es-ES" sz="4800" dirty="0" smtClean="0">
                <a:latin typeface="+mn-lt"/>
                <a:ea typeface="+mn-ea"/>
                <a:cs typeface="+mn-cs"/>
              </a:rPr>
              <a:t/>
            </a:r>
            <a:br>
              <a:rPr lang="es-ES" sz="4800" dirty="0" smtClean="0">
                <a:latin typeface="+mn-lt"/>
                <a:ea typeface="+mn-ea"/>
                <a:cs typeface="+mn-cs"/>
              </a:rPr>
            </a:br>
            <a:r>
              <a:rPr lang="es-ES" sz="4800" dirty="0" smtClean="0">
                <a:latin typeface="+mn-lt"/>
                <a:ea typeface="+mn-ea"/>
                <a:cs typeface="+mn-cs"/>
              </a:rPr>
              <a:t/>
            </a:r>
            <a:br>
              <a:rPr lang="es-ES" sz="4800" dirty="0" smtClean="0">
                <a:latin typeface="+mn-lt"/>
                <a:ea typeface="+mn-ea"/>
                <a:cs typeface="+mn-cs"/>
              </a:rPr>
            </a:br>
            <a:r>
              <a:rPr lang="es-ES" sz="4800" dirty="0" smtClean="0">
                <a:latin typeface="+mn-lt"/>
                <a:ea typeface="+mn-ea"/>
                <a:cs typeface="+mn-cs"/>
              </a:rPr>
              <a:t/>
            </a:r>
            <a:br>
              <a:rPr lang="es-ES" sz="4800" dirty="0" smtClean="0">
                <a:latin typeface="+mn-lt"/>
                <a:ea typeface="+mn-ea"/>
                <a:cs typeface="+mn-cs"/>
              </a:rPr>
            </a:br>
            <a:r>
              <a:rPr lang="es-ES" sz="4800" dirty="0" smtClean="0">
                <a:latin typeface="+mn-lt"/>
                <a:ea typeface="+mn-ea"/>
                <a:cs typeface="+mn-cs"/>
              </a:rPr>
              <a:t/>
            </a:r>
            <a:br>
              <a:rPr lang="es-ES" sz="4800" dirty="0" smtClean="0">
                <a:latin typeface="+mn-lt"/>
                <a:ea typeface="+mn-ea"/>
                <a:cs typeface="+mn-cs"/>
              </a:rPr>
            </a:br>
            <a:r>
              <a:rPr lang="es-ES" sz="4800" dirty="0" smtClean="0">
                <a:latin typeface="+mn-lt"/>
                <a:ea typeface="+mn-ea"/>
                <a:cs typeface="+mn-cs"/>
              </a:rPr>
              <a:t/>
            </a:r>
            <a:br>
              <a:rPr lang="es-ES" sz="4800" dirty="0" smtClean="0">
                <a:latin typeface="+mn-lt"/>
                <a:ea typeface="+mn-ea"/>
                <a:cs typeface="+mn-cs"/>
              </a:rPr>
            </a:br>
            <a:r>
              <a:rPr lang="es-ES" sz="6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(cantar)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Picture 7" descr="C:\Users\usuario\AppData\Local\Microsoft\Windows\Temporary Internet Files\Content.IE5\5GYUDNBW\MP9004090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696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sz="6000" dirty="0" smtClean="0"/>
              <a:t>Está cantando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6151" name="Picture 7" descr="C:\Users\usuario\AppData\Local\Microsoft\Windows\Temporary Internet Files\Content.IE5\5GYUDNBW\MP9004090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464496" cy="44644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2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08712"/>
          </a:xfrm>
        </p:spPr>
        <p:txBody>
          <a:bodyPr anchor="t">
            <a:normAutofit fontScale="92500" lnSpcReduction="20000"/>
          </a:bodyPr>
          <a:lstStyle/>
          <a:p>
            <a:pPr algn="ctr">
              <a:buNone/>
            </a:pPr>
            <a:r>
              <a:rPr lang="es-ES" sz="5400" dirty="0" smtClean="0"/>
              <a:t>¿Qué está haciendo la niña?</a:t>
            </a:r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sz="5800" dirty="0" smtClean="0">
                <a:solidFill>
                  <a:srgbClr val="C00000"/>
                </a:solidFill>
              </a:rPr>
              <a:t>(escribir)</a:t>
            </a:r>
            <a:endParaRPr lang="es-ES" sz="5800" dirty="0">
              <a:solidFill>
                <a:srgbClr val="C00000"/>
              </a:solidFill>
            </a:endParaRPr>
          </a:p>
        </p:txBody>
      </p:sp>
      <p:pic>
        <p:nvPicPr>
          <p:cNvPr id="7173" name="Picture 5" descr="C:\Users\usuario\AppData\Local\Microsoft\Windows\Temporary Internet Files\Content.IE5\VNU57T54\MP9004244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3456384" cy="4712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88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" sz="6000" dirty="0" smtClean="0">
                <a:latin typeface="+mn-lt"/>
                <a:ea typeface="+mn-ea"/>
                <a:cs typeface="+mn-cs"/>
              </a:rPr>
              <a:t>Está escribiendo</a:t>
            </a:r>
          </a:p>
        </p:txBody>
      </p:sp>
      <p:pic>
        <p:nvPicPr>
          <p:cNvPr id="5" name="Picture 5" descr="C:\Users\usuario\AppData\Local\Microsoft\Windows\Temporary Internet Files\Content.IE5\VNU57T54\MP90042441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3319334" cy="45259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0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6000" dirty="0" smtClean="0"/>
              <a:t>¿ Y tú?</a:t>
            </a:r>
          </a:p>
          <a:p>
            <a:pPr algn="ctr">
              <a:buNone/>
            </a:pPr>
            <a:r>
              <a:rPr lang="es-ES" sz="6000" dirty="0" smtClean="0"/>
              <a:t>¿Qué estás haciendo?</a:t>
            </a:r>
          </a:p>
          <a:p>
            <a:pPr algn="ctr">
              <a:buNone/>
            </a:pPr>
            <a:endParaRPr lang="es-ES" sz="2000" dirty="0" smtClean="0"/>
          </a:p>
        </p:txBody>
      </p:sp>
    </p:spTree>
  </p:cSld>
  <p:clrMapOvr>
    <a:masterClrMapping/>
  </p:clrMapOvr>
  <p:transition spd="slow" advTm="425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s-ES" sz="8000" b="1" dirty="0" smtClean="0">
                <a:latin typeface="Berling Antiqua" pitchFamily="18" charset="0"/>
                <a:ea typeface="+mj-ea"/>
                <a:cs typeface="+mj-cs"/>
              </a:rPr>
              <a:t>¿Qué estás haciendo?</a:t>
            </a:r>
          </a:p>
          <a:p>
            <a:pPr algn="ctr">
              <a:buNone/>
            </a:pPr>
            <a:endParaRPr lang="es-ES" sz="2000" b="1" dirty="0" smtClean="0">
              <a:latin typeface="Berling Antiqua" pitchFamily="18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es-ES" b="1" dirty="0" err="1" smtClean="0">
                <a:solidFill>
                  <a:srgbClr val="002060"/>
                </a:solidFill>
              </a:rPr>
              <a:t>What</a:t>
            </a:r>
            <a:r>
              <a:rPr lang="es-ES" b="1" dirty="0" smtClean="0">
                <a:solidFill>
                  <a:srgbClr val="002060"/>
                </a:solidFill>
              </a:rPr>
              <a:t> are </a:t>
            </a:r>
            <a:r>
              <a:rPr lang="es-ES" b="1" dirty="0" err="1" smtClean="0">
                <a:solidFill>
                  <a:srgbClr val="002060"/>
                </a:solidFill>
              </a:rPr>
              <a:t>you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doing</a:t>
            </a:r>
            <a:r>
              <a:rPr lang="es-ES" b="1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3 Pentágono"/>
          <p:cNvSpPr/>
          <p:nvPr/>
        </p:nvSpPr>
        <p:spPr>
          <a:xfrm>
            <a:off x="1907704" y="4581128"/>
            <a:ext cx="755576" cy="2880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/>
              <a:t>English</a:t>
            </a:r>
          </a:p>
        </p:txBody>
      </p:sp>
    </p:spTree>
  </p:cSld>
  <p:clrMapOvr>
    <a:masterClrMapping/>
  </p:clrMapOvr>
  <p:transition spd="slow" advTm="255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699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8000" b="1" dirty="0" smtClean="0">
                <a:latin typeface="Berling Antiqua" pitchFamily="18" charset="0"/>
              </a:rPr>
              <a:t>estoy trabajando</a:t>
            </a:r>
            <a:r>
              <a:rPr lang="es-ES" sz="5300" b="1" dirty="0" smtClean="0">
                <a:latin typeface="Berling Antiqua" pitchFamily="18" charset="0"/>
              </a:rPr>
              <a:t/>
            </a:r>
            <a:br>
              <a:rPr lang="es-ES" sz="5300" b="1" dirty="0" smtClean="0">
                <a:latin typeface="Berling Antiqua" pitchFamily="18" charset="0"/>
              </a:rPr>
            </a:br>
            <a:r>
              <a:rPr lang="es-ES" sz="5300" b="1" dirty="0" smtClean="0">
                <a:solidFill>
                  <a:schemeClr val="accent5">
                    <a:lumMod val="50000"/>
                  </a:schemeClr>
                </a:solidFill>
                <a:latin typeface="Berling Antiqua" pitchFamily="18" charset="0"/>
              </a:rPr>
              <a:t/>
            </a:r>
            <a:br>
              <a:rPr lang="es-ES" sz="5300" b="1" dirty="0" smtClean="0">
                <a:solidFill>
                  <a:schemeClr val="accent5">
                    <a:lumMod val="50000"/>
                  </a:schemeClr>
                </a:solidFill>
                <a:latin typeface="Berling Antiqua" pitchFamily="18" charset="0"/>
              </a:rPr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astellar" pitchFamily="18" charset="0"/>
              </a:rPr>
              <a:t/>
            </a:r>
            <a:b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astellar" pitchFamily="18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3284984"/>
            <a:ext cx="8229600" cy="26642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verbal </a:t>
            </a:r>
            <a:r>
              <a:rPr lang="es-ES" dirty="0" err="1" smtClean="0"/>
              <a:t>form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are happening </a:t>
            </a:r>
            <a:r>
              <a:rPr lang="es-ES" dirty="0" err="1" smtClean="0">
                <a:solidFill>
                  <a:srgbClr val="C00000"/>
                </a:solidFill>
              </a:rPr>
              <a:t>right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now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Esta forma verbal se usa para hablar sobre cosas que están ocurriendo </a:t>
            </a:r>
            <a:r>
              <a:rPr lang="es-ES" dirty="0" smtClean="0">
                <a:solidFill>
                  <a:srgbClr val="C00000"/>
                </a:solidFill>
              </a:rPr>
              <a:t>justo ahora</a:t>
            </a:r>
          </a:p>
        </p:txBody>
      </p:sp>
      <p:sp>
        <p:nvSpPr>
          <p:cNvPr id="8" name="7 Pentágono"/>
          <p:cNvSpPr/>
          <p:nvPr/>
        </p:nvSpPr>
        <p:spPr>
          <a:xfrm>
            <a:off x="0" y="3717032"/>
            <a:ext cx="1259632" cy="43204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English</a:t>
            </a:r>
            <a:endParaRPr lang="es-ES" sz="2400" b="1" dirty="0"/>
          </a:p>
        </p:txBody>
      </p:sp>
      <p:sp>
        <p:nvSpPr>
          <p:cNvPr id="9" name="8 Pentágono"/>
          <p:cNvSpPr/>
          <p:nvPr/>
        </p:nvSpPr>
        <p:spPr>
          <a:xfrm>
            <a:off x="0" y="4869160"/>
            <a:ext cx="1331640" cy="43204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Español</a:t>
            </a:r>
          </a:p>
        </p:txBody>
      </p:sp>
    </p:spTree>
  </p:cSld>
  <p:clrMapOvr>
    <a:masterClrMapping/>
  </p:clrMapOvr>
  <p:transition spd="slow" advTm="9095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 smtClean="0"/>
              <a:t>¿Cómo se forma?</a:t>
            </a:r>
          </a:p>
          <a:p>
            <a:pPr algn="ctr">
              <a:buNone/>
            </a:pPr>
            <a:endParaRPr lang="es-ES" sz="4000" b="1" dirty="0" smtClean="0"/>
          </a:p>
          <a:p>
            <a:pPr algn="ctr">
              <a:buNone/>
            </a:pPr>
            <a:endParaRPr lang="es-ES" sz="4000" b="1" dirty="0" smtClean="0"/>
          </a:p>
          <a:p>
            <a:pPr algn="ctr">
              <a:buNone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is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it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formed</a:t>
            </a:r>
            <a:r>
              <a:rPr lang="es-ES" sz="4000" b="1" dirty="0" smtClean="0"/>
              <a:t>?</a:t>
            </a:r>
            <a:endParaRPr lang="es-ES" sz="4000" b="1" dirty="0"/>
          </a:p>
        </p:txBody>
      </p:sp>
      <p:sp>
        <p:nvSpPr>
          <p:cNvPr id="4" name="3 Pentágono"/>
          <p:cNvSpPr/>
          <p:nvPr/>
        </p:nvSpPr>
        <p:spPr>
          <a:xfrm>
            <a:off x="899592" y="1772816"/>
            <a:ext cx="1368152" cy="43204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Español</a:t>
            </a:r>
          </a:p>
        </p:txBody>
      </p:sp>
      <p:sp>
        <p:nvSpPr>
          <p:cNvPr id="5" name="4 Pentágono"/>
          <p:cNvSpPr/>
          <p:nvPr/>
        </p:nvSpPr>
        <p:spPr>
          <a:xfrm>
            <a:off x="899592" y="4005064"/>
            <a:ext cx="1259632" cy="43204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English</a:t>
            </a:r>
          </a:p>
        </p:txBody>
      </p:sp>
    </p:spTree>
  </p:cSld>
  <p:clrMapOvr>
    <a:masterClrMapping/>
  </p:clrMapOvr>
  <p:transition spd="slow" advTm="312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(yo) </a:t>
            </a:r>
            <a:r>
              <a:rPr lang="es-ES" b="1" dirty="0" smtClean="0"/>
              <a:t>estoy</a:t>
            </a:r>
          </a:p>
          <a:p>
            <a:pPr>
              <a:buNone/>
            </a:pPr>
            <a:r>
              <a:rPr lang="es-ES" dirty="0" smtClean="0"/>
              <a:t>(tú) </a:t>
            </a:r>
            <a:r>
              <a:rPr lang="es-ES" b="1" dirty="0" smtClean="0"/>
              <a:t>estás</a:t>
            </a:r>
          </a:p>
          <a:p>
            <a:pPr>
              <a:buNone/>
            </a:pPr>
            <a:r>
              <a:rPr lang="es-ES" dirty="0" smtClean="0"/>
              <a:t>(él / ella) </a:t>
            </a:r>
            <a:r>
              <a:rPr lang="es-ES" b="1" dirty="0" smtClean="0"/>
              <a:t>está</a:t>
            </a:r>
          </a:p>
          <a:p>
            <a:pPr>
              <a:buNone/>
            </a:pPr>
            <a:r>
              <a:rPr lang="es-ES" dirty="0" smtClean="0"/>
              <a:t>(nosotros) </a:t>
            </a:r>
            <a:r>
              <a:rPr lang="es-ES" b="1" dirty="0" smtClean="0"/>
              <a:t>estamos</a:t>
            </a:r>
            <a:r>
              <a:rPr lang="es-ES" dirty="0" smtClean="0"/>
              <a:t>		</a:t>
            </a:r>
          </a:p>
          <a:p>
            <a:pPr>
              <a:buNone/>
            </a:pPr>
            <a:r>
              <a:rPr lang="es-ES" dirty="0" smtClean="0"/>
              <a:t>(vosotros) </a:t>
            </a:r>
            <a:r>
              <a:rPr lang="es-ES" b="1" dirty="0" smtClean="0"/>
              <a:t>estáis</a:t>
            </a:r>
          </a:p>
          <a:p>
            <a:pPr>
              <a:buNone/>
            </a:pPr>
            <a:r>
              <a:rPr lang="es-ES" dirty="0" smtClean="0"/>
              <a:t>(ellos / ustedes) </a:t>
            </a:r>
            <a:r>
              <a:rPr lang="es-ES" b="1" dirty="0" smtClean="0"/>
              <a:t>están</a:t>
            </a:r>
            <a:endParaRPr lang="es-ES" b="1" dirty="0"/>
          </a:p>
        </p:txBody>
      </p:sp>
      <p:sp>
        <p:nvSpPr>
          <p:cNvPr id="4" name="3 Cerrar llave"/>
          <p:cNvSpPr/>
          <p:nvPr/>
        </p:nvSpPr>
        <p:spPr>
          <a:xfrm>
            <a:off x="3995936" y="1556792"/>
            <a:ext cx="864096" cy="36004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2420888"/>
            <a:ext cx="3923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	Verbo </a:t>
            </a:r>
          </a:p>
          <a:p>
            <a:r>
              <a:rPr lang="es-ES" sz="3600" b="1" dirty="0" smtClean="0"/>
              <a:t>+ 	acabado en 	ando / </a:t>
            </a:r>
            <a:r>
              <a:rPr lang="es-ES" sz="3600" b="1" dirty="0" err="1" smtClean="0"/>
              <a:t>iendo</a:t>
            </a:r>
            <a:endParaRPr lang="es-ES" sz="3600" b="1" dirty="0"/>
          </a:p>
        </p:txBody>
      </p:sp>
      <p:sp>
        <p:nvSpPr>
          <p:cNvPr id="6" name="5 Abrir llave"/>
          <p:cNvSpPr/>
          <p:nvPr/>
        </p:nvSpPr>
        <p:spPr>
          <a:xfrm>
            <a:off x="5796136" y="2564904"/>
            <a:ext cx="360040" cy="151216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11560" y="620688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</a:rPr>
              <a:t>ESTAR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426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s-ES" sz="9600" dirty="0" smtClean="0">
                <a:latin typeface="Arial" pitchFamily="34" charset="0"/>
                <a:cs typeface="Arial" pitchFamily="34" charset="0"/>
              </a:rPr>
              <a:t>Ejemplos:</a:t>
            </a:r>
          </a:p>
          <a:p>
            <a:pPr algn="ctr">
              <a:buNone/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b="1" dirty="0" err="1" smtClean="0">
                <a:solidFill>
                  <a:srgbClr val="002060"/>
                </a:solidFill>
              </a:rPr>
              <a:t>Examples</a:t>
            </a:r>
            <a:r>
              <a:rPr lang="es-ES" b="1" dirty="0" smtClean="0">
                <a:solidFill>
                  <a:srgbClr val="002060"/>
                </a:solidFill>
              </a:rPr>
              <a:t>: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Pentágono"/>
          <p:cNvSpPr/>
          <p:nvPr/>
        </p:nvSpPr>
        <p:spPr>
          <a:xfrm>
            <a:off x="2771800" y="4077072"/>
            <a:ext cx="755576" cy="2880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/>
              <a:t>English</a:t>
            </a:r>
          </a:p>
        </p:txBody>
      </p:sp>
    </p:spTree>
  </p:cSld>
  <p:clrMapOvr>
    <a:masterClrMapping/>
  </p:clrMapOvr>
  <p:transition spd="slow" advTm="1419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23528" y="548680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(yo) + estar + 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trabajar</a:t>
            </a:r>
          </a:p>
          <a:p>
            <a:endParaRPr lang="es-ES" sz="4000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4000" dirty="0" smtClean="0"/>
              <a:t>estoy + trabaj</a:t>
            </a:r>
            <a:r>
              <a:rPr lang="es-ES" sz="4000" strike="dblStrike" dirty="0" smtClean="0">
                <a:solidFill>
                  <a:srgbClr val="FF0000"/>
                </a:solidFill>
              </a:rPr>
              <a:t>ar</a:t>
            </a:r>
            <a:r>
              <a:rPr lang="es-ES" sz="4000" dirty="0" smtClean="0"/>
              <a:t> –ando</a:t>
            </a: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r>
              <a:rPr lang="es-ES" sz="5400" b="1" dirty="0" smtClean="0">
                <a:solidFill>
                  <a:srgbClr val="C00000"/>
                </a:solidFill>
              </a:rPr>
              <a:t>Estoy trabajando</a:t>
            </a: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r>
              <a:rPr lang="es-ES" sz="3200" b="1" dirty="0" smtClean="0">
                <a:solidFill>
                  <a:srgbClr val="002060"/>
                </a:solidFill>
              </a:rPr>
              <a:t>	</a:t>
            </a:r>
            <a:r>
              <a:rPr lang="es-ES" sz="3200" b="1" dirty="0" err="1" smtClean="0">
                <a:solidFill>
                  <a:srgbClr val="002060"/>
                </a:solidFill>
              </a:rPr>
              <a:t>I’m</a:t>
            </a:r>
            <a:r>
              <a:rPr lang="es-ES" sz="3200" b="1" dirty="0" smtClean="0">
                <a:solidFill>
                  <a:srgbClr val="002060"/>
                </a:solidFill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</a:rPr>
              <a:t>working</a:t>
            </a:r>
            <a:endParaRPr lang="es-ES" sz="3200" b="1" dirty="0" smtClean="0">
              <a:solidFill>
                <a:srgbClr val="002060"/>
              </a:solidFill>
            </a:endParaRPr>
          </a:p>
          <a:p>
            <a:endParaRPr lang="es-ES" dirty="0" smtClean="0"/>
          </a:p>
        </p:txBody>
      </p:sp>
      <p:sp>
        <p:nvSpPr>
          <p:cNvPr id="12" name="11 Flecha abajo"/>
          <p:cNvSpPr/>
          <p:nvPr/>
        </p:nvSpPr>
        <p:spPr>
          <a:xfrm rot="1285019">
            <a:off x="3568947" y="1170004"/>
            <a:ext cx="213538" cy="10081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errar llave"/>
          <p:cNvSpPr/>
          <p:nvPr/>
        </p:nvSpPr>
        <p:spPr>
          <a:xfrm rot="5400000">
            <a:off x="1289064" y="15192"/>
            <a:ext cx="373184" cy="2592288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 rot="1748652">
            <a:off x="1116123" y="1547479"/>
            <a:ext cx="206895" cy="94301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entágono"/>
          <p:cNvSpPr/>
          <p:nvPr/>
        </p:nvSpPr>
        <p:spPr>
          <a:xfrm>
            <a:off x="539552" y="4797152"/>
            <a:ext cx="755576" cy="2880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/>
              <a:t>English</a:t>
            </a:r>
          </a:p>
        </p:txBody>
      </p:sp>
      <p:sp>
        <p:nvSpPr>
          <p:cNvPr id="9" name="8 Cerrar llave"/>
          <p:cNvSpPr/>
          <p:nvPr/>
        </p:nvSpPr>
        <p:spPr>
          <a:xfrm rot="16200000">
            <a:off x="3275856" y="908720"/>
            <a:ext cx="432048" cy="316835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638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87624" y="1"/>
            <a:ext cx="684076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/>
              <a:t>(nosotros) + estar + 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trabaja</a:t>
            </a:r>
            <a:r>
              <a:rPr lang="es-ES" sz="4000" b="1" dirty="0" smtClean="0"/>
              <a:t>r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4000" dirty="0" smtClean="0"/>
              <a:t>	estamos + trabaj</a:t>
            </a:r>
            <a:r>
              <a:rPr lang="es-ES" sz="4000" strike="dblStrike" dirty="0" smtClean="0">
                <a:solidFill>
                  <a:srgbClr val="FF0000"/>
                </a:solidFill>
              </a:rPr>
              <a:t>ar</a:t>
            </a:r>
            <a:r>
              <a:rPr lang="es-ES" sz="4000" dirty="0" smtClean="0"/>
              <a:t> –ando</a:t>
            </a: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r>
              <a:rPr lang="es-ES" sz="5400" b="1" dirty="0" smtClean="0">
                <a:solidFill>
                  <a:srgbClr val="C00000"/>
                </a:solidFill>
              </a:rPr>
              <a:t>Estamos trabajando</a:t>
            </a:r>
          </a:p>
          <a:p>
            <a:r>
              <a:rPr lang="es-ES" sz="3200" b="1" dirty="0" smtClean="0">
                <a:solidFill>
                  <a:srgbClr val="002060"/>
                </a:solidFill>
              </a:rPr>
              <a:t>	</a:t>
            </a:r>
            <a:r>
              <a:rPr lang="es-ES" sz="3200" b="1" dirty="0" err="1" smtClean="0">
                <a:solidFill>
                  <a:srgbClr val="002060"/>
                </a:solidFill>
              </a:rPr>
              <a:t>We’re</a:t>
            </a:r>
            <a:r>
              <a:rPr lang="es-ES" sz="3200" b="1" dirty="0" smtClean="0">
                <a:solidFill>
                  <a:srgbClr val="002060"/>
                </a:solidFill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</a:rPr>
              <a:t>working</a:t>
            </a:r>
            <a:endParaRPr lang="es-ES" sz="3200" b="1" dirty="0" smtClean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:\Users\usuario\AppData\Local\Microsoft\Windows\Temporary Internet Files\Content.IE5\2CCU0UDU\MP90043934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3528393" cy="3370455"/>
          </a:xfrm>
          <a:prstGeom prst="rect">
            <a:avLst/>
          </a:prstGeom>
          <a:noFill/>
        </p:spPr>
      </p:pic>
      <p:sp>
        <p:nvSpPr>
          <p:cNvPr id="7" name="6 Cerrar llave"/>
          <p:cNvSpPr/>
          <p:nvPr/>
        </p:nvSpPr>
        <p:spPr>
          <a:xfrm rot="5400000">
            <a:off x="2945248" y="-1136936"/>
            <a:ext cx="373184" cy="3744416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 rot="164795">
            <a:off x="3067854" y="1053174"/>
            <a:ext cx="138148" cy="3380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1274842">
            <a:off x="5954494" y="635128"/>
            <a:ext cx="175246" cy="5094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31640" y="6237312"/>
            <a:ext cx="755576" cy="2880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/>
              <a:t>English</a:t>
            </a:r>
          </a:p>
        </p:txBody>
      </p:sp>
      <p:sp>
        <p:nvSpPr>
          <p:cNvPr id="11" name="10 Cerrar llave"/>
          <p:cNvSpPr/>
          <p:nvPr/>
        </p:nvSpPr>
        <p:spPr>
          <a:xfrm rot="16200000">
            <a:off x="5652120" y="-243408"/>
            <a:ext cx="432048" cy="316835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5148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uario\AppData\Local\Microsoft\Windows\Temporary Internet Files\Content.IE5\5GYUDNBW\MP9004073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209" y="332656"/>
            <a:ext cx="3568791" cy="623731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7812360" cy="5746650"/>
          </a:xfrm>
        </p:spPr>
        <p:txBody>
          <a:bodyPr/>
          <a:lstStyle/>
          <a:p>
            <a:pPr algn="l"/>
            <a:r>
              <a:rPr lang="es-ES" dirty="0" smtClean="0"/>
              <a:t>(ellos) + estar + </a:t>
            </a:r>
            <a:r>
              <a:rPr lang="es-ES" b="1" dirty="0" smtClean="0"/>
              <a:t>caminar</a:t>
            </a:r>
            <a:br>
              <a:rPr lang="es-ES" b="1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están + camin</a:t>
            </a:r>
            <a:r>
              <a:rPr lang="es-ES" sz="4000" strike="dblStrike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s-ES" dirty="0" smtClean="0"/>
              <a:t> –ando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5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Están caminando</a:t>
            </a:r>
            <a:br>
              <a:rPr lang="es-ES" sz="5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s-ES" sz="5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es-ES" sz="32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They’re</a:t>
            </a:r>
            <a:r>
              <a:rPr lang="es-ES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walking</a:t>
            </a:r>
            <a:endParaRPr lang="es-ES" sz="32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4 Cerrar llave"/>
          <p:cNvSpPr/>
          <p:nvPr/>
        </p:nvSpPr>
        <p:spPr>
          <a:xfrm rot="5400000">
            <a:off x="1583668" y="-135396"/>
            <a:ext cx="288032" cy="309634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rot="2057233">
            <a:off x="1277282" y="1591656"/>
            <a:ext cx="224231" cy="115441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2554506">
            <a:off x="3901245" y="1258121"/>
            <a:ext cx="336286" cy="14987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entágono"/>
          <p:cNvSpPr/>
          <p:nvPr/>
        </p:nvSpPr>
        <p:spPr>
          <a:xfrm>
            <a:off x="179512" y="5229200"/>
            <a:ext cx="755576" cy="2880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/>
              <a:t>English</a:t>
            </a:r>
          </a:p>
        </p:txBody>
      </p:sp>
      <p:sp>
        <p:nvSpPr>
          <p:cNvPr id="9" name="8 Cerrar llave"/>
          <p:cNvSpPr/>
          <p:nvPr/>
        </p:nvSpPr>
        <p:spPr>
          <a:xfrm rot="16200000">
            <a:off x="3311860" y="1016732"/>
            <a:ext cx="360040" cy="3456384"/>
          </a:xfrm>
          <a:prstGeom prst="rightBrace">
            <a:avLst>
              <a:gd name="adj1" fmla="val 8333"/>
              <a:gd name="adj2" fmla="val 4921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5241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178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ESPAÑOL SIGLO XXI</vt:lpstr>
      <vt:lpstr>PowerPoint Presentation</vt:lpstr>
      <vt:lpstr>    estoy trabajando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(ellos) + estar + caminar   están + caminar –ando  Están caminando  They’re walking</vt:lpstr>
      <vt:lpstr>PowerPoint Presentation</vt:lpstr>
      <vt:lpstr>PowerPoint Presentation</vt:lpstr>
      <vt:lpstr>PowerPoint Presentation</vt:lpstr>
      <vt:lpstr>PowerPoint Presentation</vt:lpstr>
      <vt:lpstr>¿Qué está haciendo la mujer?       (cantar) </vt:lpstr>
      <vt:lpstr>PowerPoint Presentation</vt:lpstr>
      <vt:lpstr>PowerPoint Presentation</vt:lpstr>
      <vt:lpstr>Está escribiendo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SIGLO XXI</dc:title>
  <dc:creator>usuario</dc:creator>
  <cp:lastModifiedBy>Windows User</cp:lastModifiedBy>
  <cp:revision>115</cp:revision>
  <dcterms:created xsi:type="dcterms:W3CDTF">2011-02-24T19:06:49Z</dcterms:created>
  <dcterms:modified xsi:type="dcterms:W3CDTF">2013-11-20T23:54:30Z</dcterms:modified>
</cp:coreProperties>
</file>